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4630400" cy="8229600"/>
  <p:notesSz cx="8229600" cy="146304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Fraunces Extra Bold" panose="020B0604020202020204" charset="0"/>
      <p:regular r:id="rId27"/>
    </p:embeddedFont>
    <p:embeddedFont>
      <p:font typeface="Nobile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094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hyperlink" Target="https://charts.bitnami.com/bitnami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7104"/>
            <a:ext cx="586835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Mastering Helm Charts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41483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comprehensive guide to Kubernetes package management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3219"/>
            <a:ext cx="570380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Chart.yaml (Metadata)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1013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Chart.yaml file contains essential metadata about your Helm chart: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550914"/>
            <a:ext cx="13042821" cy="1885355"/>
          </a:xfrm>
          <a:prstGeom prst="roundRect">
            <a:avLst>
              <a:gd name="adj" fmla="val 9474"/>
            </a:avLst>
          </a:prstGeom>
          <a:solidFill>
            <a:srgbClr val="EDF2ED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2550914"/>
            <a:ext cx="13062585" cy="1885355"/>
          </a:xfrm>
          <a:prstGeom prst="roundRect">
            <a:avLst>
              <a:gd name="adj" fmla="val 1579"/>
            </a:avLst>
          </a:prstGeom>
          <a:solidFill>
            <a:srgbClr val="EDF2ED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2699742"/>
            <a:ext cx="1266586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apiVersion: v2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name: </a:t>
            </a:r>
            <a:r>
              <a:rPr lang="en-US" sz="1550" dirty="0" err="1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myapp</a:t>
            </a:r>
            <a:endParaRPr lang="en-US" sz="1550" dirty="0">
              <a:solidFill>
                <a:srgbClr val="405449"/>
              </a:solidFill>
              <a:highlight>
                <a:srgbClr val="EDF2ED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description: A simple Helm chart for Kubernetes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version: 0.1.0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appVersion</a:t>
            </a: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 "1.0"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93790" y="4659511"/>
            <a:ext cx="6422231" cy="1189196"/>
          </a:xfrm>
          <a:prstGeom prst="roundRect">
            <a:avLst>
              <a:gd name="adj" fmla="val 1502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15008" y="48807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apiVersion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015008" y="530994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Specifies the Helm API version (v2 is current)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414379" y="4659511"/>
            <a:ext cx="6422231" cy="1189196"/>
          </a:xfrm>
          <a:prstGeom prst="roundRect">
            <a:avLst>
              <a:gd name="adj" fmla="val 1502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635597" y="48807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name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635597" y="530994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name of the chart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93790" y="6047065"/>
            <a:ext cx="6422231" cy="1189196"/>
          </a:xfrm>
          <a:prstGeom prst="roundRect">
            <a:avLst>
              <a:gd name="adj" fmla="val 1502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15008" y="62682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version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015008" y="6697504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chart version (follows SemVer)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414379" y="6047065"/>
            <a:ext cx="6422231" cy="1189196"/>
          </a:xfrm>
          <a:prstGeom prst="roundRect">
            <a:avLst>
              <a:gd name="adj" fmla="val 1502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35597" y="62682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appVersion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635597" y="6697504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version of the application being deployed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78625"/>
            <a:ext cx="564213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values.yaml (Defaults)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296358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values.yaml file defines default configuration values that can be overridden during installation: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3154680"/>
            <a:ext cx="7556421" cy="2520434"/>
          </a:xfrm>
          <a:prstGeom prst="roundRect">
            <a:avLst>
              <a:gd name="adj" fmla="val 7087"/>
            </a:avLst>
          </a:prstGeom>
          <a:solidFill>
            <a:srgbClr val="EDF2ED"/>
          </a:solidFill>
          <a:ln/>
        </p:spPr>
      </p:sp>
      <p:sp>
        <p:nvSpPr>
          <p:cNvPr id="6" name="Shape 3"/>
          <p:cNvSpPr/>
          <p:nvPr/>
        </p:nvSpPr>
        <p:spPr>
          <a:xfrm>
            <a:off x="783908" y="3154680"/>
            <a:ext cx="7576185" cy="2520434"/>
          </a:xfrm>
          <a:prstGeom prst="roundRect">
            <a:avLst>
              <a:gd name="adj" fmla="val 1181"/>
            </a:avLst>
          </a:prstGeom>
          <a:solidFill>
            <a:srgbClr val="EDF2ED"/>
          </a:solidFill>
          <a:ln/>
        </p:spPr>
      </p:sp>
      <p:sp>
        <p:nvSpPr>
          <p:cNvPr id="7" name="Text 4"/>
          <p:cNvSpPr/>
          <p:nvPr/>
        </p:nvSpPr>
        <p:spPr>
          <a:xfrm>
            <a:off x="982266" y="3303508"/>
            <a:ext cx="7179469" cy="2222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replicaCount: 2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image:  repository: nginx 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tag: "1.25"service: 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type: </a:t>
            </a:r>
            <a:r>
              <a:rPr lang="en-US" sz="1550" dirty="0" err="1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ClusterIP</a:t>
            </a: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port: 80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5898356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values can be referenced in templates using the </a:t>
            </a: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{{ .Values }}</a:t>
            </a: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object, making charts highly configurable without modifying the templates themselves.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075" y="545187"/>
            <a:ext cx="5352336" cy="464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templates/deployment.yaml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075" y="1307306"/>
            <a:ext cx="13044249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Templates use Go templating syntax to insert values dynamically: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93076" y="1712475"/>
            <a:ext cx="6715762" cy="6065303"/>
          </a:xfrm>
          <a:prstGeom prst="roundRect">
            <a:avLst>
              <a:gd name="adj" fmla="val 4037"/>
            </a:avLst>
          </a:prstGeom>
          <a:solidFill>
            <a:srgbClr val="EDF2ED"/>
          </a:solidFill>
          <a:ln/>
        </p:spPr>
      </p:sp>
      <p:sp>
        <p:nvSpPr>
          <p:cNvPr id="6" name="Text 4"/>
          <p:cNvSpPr/>
          <p:nvPr/>
        </p:nvSpPr>
        <p:spPr>
          <a:xfrm>
            <a:off x="908048" y="2069187"/>
            <a:ext cx="6574435" cy="3092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sz="1400" dirty="0" err="1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apiVersion</a:t>
            </a: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 apps/v1</a:t>
            </a: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kind: Deployment</a:t>
            </a: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metadata:</a:t>
            </a: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name: {{ .</a:t>
            </a:r>
            <a:r>
              <a:rPr lang="en-US" sz="1400" dirty="0" err="1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Release.Name</a:t>
            </a: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}}-{{ .</a:t>
            </a:r>
            <a:r>
              <a:rPr lang="en-US" sz="1400" dirty="0" err="1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Chart.Name</a:t>
            </a: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}}</a:t>
            </a: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spec:</a:t>
            </a: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replicas: {{ .</a:t>
            </a:r>
            <a:r>
              <a:rPr lang="en-US" sz="1400" dirty="0" err="1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Values.replicaCount</a:t>
            </a: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}}</a:t>
            </a: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selector:</a:t>
            </a: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400" dirty="0" err="1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matchLabels</a:t>
            </a: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app: {{ .</a:t>
            </a:r>
            <a:r>
              <a:rPr lang="en-US" sz="1400" dirty="0" err="1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Chart.Name</a:t>
            </a: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}}</a:t>
            </a: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template:</a:t>
            </a: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metadata:</a:t>
            </a: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labels:</a:t>
            </a: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app: {{ .</a:t>
            </a:r>
            <a:r>
              <a:rPr lang="en-US" sz="1400" dirty="0" err="1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Chart.Name</a:t>
            </a: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}}</a:t>
            </a: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spec:</a:t>
            </a: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containers:</a:t>
            </a: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- name: {{ .</a:t>
            </a:r>
            <a:r>
              <a:rPr lang="en-US" sz="1400" dirty="0" err="1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Chart.Name</a:t>
            </a: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}}</a:t>
            </a: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image: "{{ .</a:t>
            </a:r>
            <a:r>
              <a:rPr lang="en-US" sz="1400" dirty="0" err="1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Values.image.repository</a:t>
            </a: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}}:{{ .</a:t>
            </a:r>
            <a:r>
              <a:rPr lang="en-US" sz="1400" dirty="0" err="1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Values.image.tag</a:t>
            </a: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}}"</a:t>
            </a: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ports:</a:t>
            </a:r>
          </a:p>
          <a:p>
            <a:pPr>
              <a:lnSpc>
                <a:spcPts val="1850"/>
              </a:lnSpc>
            </a:pP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- </a:t>
            </a:r>
            <a:r>
              <a:rPr lang="en-US" sz="1400" dirty="0" err="1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containerPort</a:t>
            </a: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 {{ .</a:t>
            </a:r>
            <a:r>
              <a:rPr lang="en-US" sz="1400" dirty="0" err="1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Values.service.port</a:t>
            </a:r>
            <a:r>
              <a:rPr lang="en-US" sz="1400" dirty="0">
                <a:solidFill>
                  <a:srgbClr val="405449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}}</a:t>
            </a:r>
          </a:p>
        </p:txBody>
      </p:sp>
      <p:sp>
        <p:nvSpPr>
          <p:cNvPr id="7" name="Shape 5"/>
          <p:cNvSpPr/>
          <p:nvPr/>
        </p:nvSpPr>
        <p:spPr>
          <a:xfrm>
            <a:off x="7650165" y="1679019"/>
            <a:ext cx="6628189" cy="3243083"/>
          </a:xfrm>
          <a:prstGeom prst="roundRect">
            <a:avLst>
              <a:gd name="adj" fmla="val 5374"/>
            </a:avLst>
          </a:prstGeom>
          <a:solidFill>
            <a:srgbClr val="D9D9D9"/>
          </a:solidFill>
          <a:ln/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84" y="5403294"/>
            <a:ext cx="185857" cy="148709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276350" y="5381030"/>
            <a:ext cx="12412266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1276350" y="5752743"/>
            <a:ext cx="12412266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1276350" y="6124456"/>
            <a:ext cx="12412266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1276350" y="6496169"/>
            <a:ext cx="12412266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1276350" y="6867882"/>
            <a:ext cx="12412266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1276350" y="7239595"/>
            <a:ext cx="12412266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E28341-6DB5-84F3-9CCF-23F72ADF60A1}"/>
              </a:ext>
            </a:extLst>
          </p:cNvPr>
          <p:cNvSpPr txBox="1"/>
          <p:nvPr/>
        </p:nvSpPr>
        <p:spPr>
          <a:xfrm>
            <a:off x="7734748" y="1898333"/>
            <a:ext cx="6628189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 need to deploy an app with 5 replicas and </a:t>
            </a:r>
            <a:r>
              <a:rPr lang="en-US" sz="1800" dirty="0" err="1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NodePort</a:t>
            </a:r>
            <a:r>
              <a:rPr lang="en-US" sz="18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service. Which file should you edit?</a:t>
            </a:r>
          </a:p>
          <a:p>
            <a:pPr marL="0" indent="0" algn="l">
              <a:lnSpc>
                <a:spcPts val="1850"/>
              </a:lnSpc>
              <a:buNone/>
            </a:pPr>
            <a:endParaRPr lang="en-US" dirty="0">
              <a:solidFill>
                <a:srgbClr val="000000"/>
              </a:solidFill>
              <a:latin typeface="Nobile" pitchFamily="34" charset="0"/>
            </a:endParaRPr>
          </a:p>
          <a:p>
            <a:pPr>
              <a:lnSpc>
                <a:spcPts val="1850"/>
              </a:lnSpc>
            </a:pPr>
            <a:r>
              <a:rPr lang="en-US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A) </a:t>
            </a:r>
            <a:r>
              <a:rPr lang="en-US" dirty="0" err="1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Chart.yaml</a:t>
            </a:r>
            <a:endParaRPr lang="en-US" dirty="0"/>
          </a:p>
          <a:p>
            <a:pPr marL="0" indent="0" algn="l">
              <a:lnSpc>
                <a:spcPts val="1850"/>
              </a:lnSpc>
              <a:buNone/>
            </a:pPr>
            <a:endParaRPr lang="en-US" sz="1800" dirty="0"/>
          </a:p>
          <a:p>
            <a:pPr>
              <a:lnSpc>
                <a:spcPts val="1850"/>
              </a:lnSpc>
            </a:pPr>
            <a:r>
              <a:rPr lang="en-US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B) </a:t>
            </a:r>
            <a:r>
              <a:rPr lang="en-US" dirty="0" err="1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values.yaml</a:t>
            </a:r>
            <a:endParaRPr lang="en-US" dirty="0"/>
          </a:p>
          <a:p>
            <a:pPr marL="0" indent="0" algn="l">
              <a:lnSpc>
                <a:spcPts val="1850"/>
              </a:lnSpc>
              <a:buNone/>
            </a:pPr>
            <a:endParaRPr lang="en-US" dirty="0"/>
          </a:p>
          <a:p>
            <a:pPr>
              <a:lnSpc>
                <a:spcPts val="1850"/>
              </a:lnSpc>
            </a:pPr>
            <a:r>
              <a:rPr lang="en-US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C) </a:t>
            </a:r>
            <a:r>
              <a:rPr lang="en-US" dirty="0" err="1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deployment.yaml</a:t>
            </a:r>
            <a:r>
              <a:rPr lang="en-US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directly</a:t>
            </a:r>
          </a:p>
          <a:p>
            <a:pPr>
              <a:lnSpc>
                <a:spcPts val="1850"/>
              </a:lnSpc>
            </a:pPr>
            <a:endParaRPr lang="en-US" dirty="0">
              <a:solidFill>
                <a:srgbClr val="000000"/>
              </a:solidFill>
              <a:latin typeface="Nobile" pitchFamily="34" charset="0"/>
            </a:endParaRPr>
          </a:p>
          <a:p>
            <a:pPr>
              <a:lnSpc>
                <a:spcPts val="1850"/>
              </a:lnSpc>
            </a:pPr>
            <a:r>
              <a:rPr lang="en-US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D) NOTES.txt</a:t>
            </a:r>
            <a:endParaRPr lang="en-US" dirty="0"/>
          </a:p>
          <a:p>
            <a:pPr>
              <a:lnSpc>
                <a:spcPts val="1850"/>
              </a:lnSpc>
            </a:pPr>
            <a:endParaRPr lang="en-US" dirty="0"/>
          </a:p>
          <a:p>
            <a:pPr marL="0" indent="0" algn="l">
              <a:lnSpc>
                <a:spcPts val="185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8901"/>
            <a:ext cx="580084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Basic Helm Commands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50663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4820960"/>
            <a:ext cx="4215289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49658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Create a new chart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793790" y="5499259"/>
            <a:ext cx="4215289" cy="615196"/>
          </a:xfrm>
          <a:prstGeom prst="roundRect">
            <a:avLst>
              <a:gd name="adj" fmla="val 29036"/>
            </a:avLst>
          </a:prstGeom>
          <a:solidFill>
            <a:srgbClr val="EDF2ED"/>
          </a:solidFill>
          <a:ln/>
        </p:spPr>
      </p:sp>
      <p:sp>
        <p:nvSpPr>
          <p:cNvPr id="8" name="Shape 5"/>
          <p:cNvSpPr/>
          <p:nvPr/>
        </p:nvSpPr>
        <p:spPr>
          <a:xfrm>
            <a:off x="783908" y="5499259"/>
            <a:ext cx="4235053" cy="615196"/>
          </a:xfrm>
          <a:prstGeom prst="roundRect">
            <a:avLst>
              <a:gd name="adj" fmla="val 4839"/>
            </a:avLst>
          </a:prstGeom>
          <a:solidFill>
            <a:srgbClr val="EDF2ED"/>
          </a:solidFill>
          <a:ln/>
        </p:spPr>
      </p:sp>
      <p:sp>
        <p:nvSpPr>
          <p:cNvPr id="9" name="Text 6"/>
          <p:cNvSpPr/>
          <p:nvPr/>
        </p:nvSpPr>
        <p:spPr>
          <a:xfrm>
            <a:off x="982266" y="5648087"/>
            <a:ext cx="38383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helm create myapp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93790" y="6337697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Generates a new chart with default structure and templates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5207437" y="450663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5207437" y="4820960"/>
            <a:ext cx="4215408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Text 10"/>
          <p:cNvSpPr/>
          <p:nvPr/>
        </p:nvSpPr>
        <p:spPr>
          <a:xfrm>
            <a:off x="5207437" y="49658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Install a chart</a:t>
            </a:r>
            <a:endParaRPr lang="en-US" sz="1950" dirty="0"/>
          </a:p>
        </p:txBody>
      </p:sp>
      <p:sp>
        <p:nvSpPr>
          <p:cNvPr id="14" name="Shape 11"/>
          <p:cNvSpPr/>
          <p:nvPr/>
        </p:nvSpPr>
        <p:spPr>
          <a:xfrm>
            <a:off x="5207437" y="5499259"/>
            <a:ext cx="4215408" cy="615196"/>
          </a:xfrm>
          <a:prstGeom prst="roundRect">
            <a:avLst>
              <a:gd name="adj" fmla="val 29036"/>
            </a:avLst>
          </a:prstGeom>
          <a:solidFill>
            <a:srgbClr val="EDF2ED"/>
          </a:solidFill>
          <a:ln/>
        </p:spPr>
      </p:sp>
      <p:sp>
        <p:nvSpPr>
          <p:cNvPr id="15" name="Shape 12"/>
          <p:cNvSpPr/>
          <p:nvPr/>
        </p:nvSpPr>
        <p:spPr>
          <a:xfrm>
            <a:off x="5197554" y="5499259"/>
            <a:ext cx="4235172" cy="615196"/>
          </a:xfrm>
          <a:prstGeom prst="roundRect">
            <a:avLst>
              <a:gd name="adj" fmla="val 4839"/>
            </a:avLst>
          </a:prstGeom>
          <a:solidFill>
            <a:srgbClr val="EDF2ED"/>
          </a:solidFill>
          <a:ln/>
        </p:spPr>
      </p:sp>
      <p:sp>
        <p:nvSpPr>
          <p:cNvPr id="16" name="Text 13"/>
          <p:cNvSpPr/>
          <p:nvPr/>
        </p:nvSpPr>
        <p:spPr>
          <a:xfrm>
            <a:off x="5395912" y="5648087"/>
            <a:ext cx="38384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helm install myapp ./myapp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5207437" y="6337697"/>
            <a:ext cx="42154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Deploys the chart to your Kubernetes cluster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9621203" y="450663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9" name="Shape 16"/>
          <p:cNvSpPr/>
          <p:nvPr/>
        </p:nvSpPr>
        <p:spPr>
          <a:xfrm>
            <a:off x="9621203" y="4820960"/>
            <a:ext cx="4215289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0" name="Text 17"/>
          <p:cNvSpPr/>
          <p:nvPr/>
        </p:nvSpPr>
        <p:spPr>
          <a:xfrm>
            <a:off x="9621203" y="49658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List releases</a:t>
            </a:r>
            <a:endParaRPr lang="en-US" sz="1950" dirty="0"/>
          </a:p>
        </p:txBody>
      </p:sp>
      <p:sp>
        <p:nvSpPr>
          <p:cNvPr id="21" name="Shape 18"/>
          <p:cNvSpPr/>
          <p:nvPr/>
        </p:nvSpPr>
        <p:spPr>
          <a:xfrm>
            <a:off x="9621203" y="5499259"/>
            <a:ext cx="4215289" cy="615196"/>
          </a:xfrm>
          <a:prstGeom prst="roundRect">
            <a:avLst>
              <a:gd name="adj" fmla="val 29036"/>
            </a:avLst>
          </a:prstGeom>
          <a:solidFill>
            <a:srgbClr val="EDF2ED"/>
          </a:solidFill>
          <a:ln/>
        </p:spPr>
      </p:sp>
      <p:sp>
        <p:nvSpPr>
          <p:cNvPr id="22" name="Shape 19"/>
          <p:cNvSpPr/>
          <p:nvPr/>
        </p:nvSpPr>
        <p:spPr>
          <a:xfrm>
            <a:off x="9611320" y="5499259"/>
            <a:ext cx="4235053" cy="615196"/>
          </a:xfrm>
          <a:prstGeom prst="roundRect">
            <a:avLst>
              <a:gd name="adj" fmla="val 4839"/>
            </a:avLst>
          </a:prstGeom>
          <a:solidFill>
            <a:srgbClr val="EDF2ED"/>
          </a:solidFill>
          <a:ln/>
        </p:spPr>
      </p:sp>
      <p:sp>
        <p:nvSpPr>
          <p:cNvPr id="23" name="Text 20"/>
          <p:cNvSpPr/>
          <p:nvPr/>
        </p:nvSpPr>
        <p:spPr>
          <a:xfrm>
            <a:off x="9809678" y="5648087"/>
            <a:ext cx="38383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helm list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9621203" y="6337697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Shows all deployed releases in the current namespace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606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Overriding Values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9216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Using --set flag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793790" y="3525560"/>
            <a:ext cx="6279356" cy="932736"/>
          </a:xfrm>
          <a:prstGeom prst="roundRect">
            <a:avLst>
              <a:gd name="adj" fmla="val 19151"/>
            </a:avLst>
          </a:prstGeom>
          <a:solidFill>
            <a:srgbClr val="EDF2ED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525560"/>
            <a:ext cx="6299121" cy="932736"/>
          </a:xfrm>
          <a:prstGeom prst="roundRect">
            <a:avLst>
              <a:gd name="adj" fmla="val 3192"/>
            </a:avLst>
          </a:prstGeom>
          <a:solidFill>
            <a:srgbClr val="EDF2ED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674388"/>
            <a:ext cx="59024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helm install myapp ./myapp \  --set replicaCount=3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68153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Overrides individual values directly from the command line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2992160"/>
            <a:ext cx="302442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Using custom values file</a:t>
            </a:r>
            <a:endParaRPr lang="en-US" sz="1950" dirty="0"/>
          </a:p>
        </p:txBody>
      </p:sp>
      <p:sp>
        <p:nvSpPr>
          <p:cNvPr id="9" name="Shape 7"/>
          <p:cNvSpPr/>
          <p:nvPr/>
        </p:nvSpPr>
        <p:spPr>
          <a:xfrm>
            <a:off x="7564874" y="3525560"/>
            <a:ext cx="6279356" cy="932736"/>
          </a:xfrm>
          <a:prstGeom prst="roundRect">
            <a:avLst>
              <a:gd name="adj" fmla="val 19151"/>
            </a:avLst>
          </a:prstGeom>
          <a:solidFill>
            <a:srgbClr val="EDF2ED"/>
          </a:solidFill>
          <a:ln/>
        </p:spPr>
      </p:sp>
      <p:sp>
        <p:nvSpPr>
          <p:cNvPr id="10" name="Shape 8"/>
          <p:cNvSpPr/>
          <p:nvPr/>
        </p:nvSpPr>
        <p:spPr>
          <a:xfrm>
            <a:off x="7554992" y="3525560"/>
            <a:ext cx="6299121" cy="932736"/>
          </a:xfrm>
          <a:prstGeom prst="roundRect">
            <a:avLst>
              <a:gd name="adj" fmla="val 3192"/>
            </a:avLst>
          </a:prstGeom>
          <a:solidFill>
            <a:srgbClr val="EDF2ED"/>
          </a:solidFill>
          <a:ln/>
        </p:spPr>
      </p:sp>
      <p:sp>
        <p:nvSpPr>
          <p:cNvPr id="11" name="Text 9"/>
          <p:cNvSpPr/>
          <p:nvPr/>
        </p:nvSpPr>
        <p:spPr>
          <a:xfrm>
            <a:off x="7753350" y="3674388"/>
            <a:ext cx="59024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helm install myapp ./myapp \  -f custom-values.yaml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468153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Overrides values using a separate YAML file with custom configurations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571845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methods allow you to customize deployments without modifying the original chart files, making it easy to maintain different configurations for different environments.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2395"/>
            <a:ext cx="554950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Upgrade and Rollback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303770" y="2079308"/>
            <a:ext cx="22860" cy="4547116"/>
          </a:xfrm>
          <a:prstGeom prst="roundRect">
            <a:avLst>
              <a:gd name="adj" fmla="val 781396"/>
            </a:avLst>
          </a:prstGeom>
          <a:solidFill>
            <a:srgbClr val="CED9CE"/>
          </a:solidFill>
          <a:ln/>
        </p:spPr>
      </p:sp>
      <p:sp>
        <p:nvSpPr>
          <p:cNvPr id="4" name="Shape 2"/>
          <p:cNvSpPr/>
          <p:nvPr/>
        </p:nvSpPr>
        <p:spPr>
          <a:xfrm>
            <a:off x="6519505" y="2291120"/>
            <a:ext cx="595313" cy="22860"/>
          </a:xfrm>
          <a:prstGeom prst="roundRect">
            <a:avLst>
              <a:gd name="adj" fmla="val 781396"/>
            </a:avLst>
          </a:prstGeom>
          <a:solidFill>
            <a:srgbClr val="CED9CE"/>
          </a:solidFill>
          <a:ln/>
        </p:spPr>
      </p:sp>
      <p:sp>
        <p:nvSpPr>
          <p:cNvPr id="5" name="Shape 3"/>
          <p:cNvSpPr/>
          <p:nvPr/>
        </p:nvSpPr>
        <p:spPr>
          <a:xfrm>
            <a:off x="7091958" y="2079308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6" name="Text 4"/>
          <p:cNvSpPr/>
          <p:nvPr/>
        </p:nvSpPr>
        <p:spPr>
          <a:xfrm>
            <a:off x="7166372" y="211651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842028" y="214753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Upgrade a release</a:t>
            </a:r>
            <a:endParaRPr lang="en-US" sz="1950" dirty="0"/>
          </a:p>
        </p:txBody>
      </p:sp>
      <p:sp>
        <p:nvSpPr>
          <p:cNvPr id="8" name="Shape 6"/>
          <p:cNvSpPr/>
          <p:nvPr/>
        </p:nvSpPr>
        <p:spPr>
          <a:xfrm>
            <a:off x="793790" y="2680930"/>
            <a:ext cx="5529143" cy="615196"/>
          </a:xfrm>
          <a:prstGeom prst="roundRect">
            <a:avLst>
              <a:gd name="adj" fmla="val 29036"/>
            </a:avLst>
          </a:prstGeom>
          <a:solidFill>
            <a:srgbClr val="EDF2ED"/>
          </a:solidFill>
          <a:ln/>
        </p:spPr>
      </p:sp>
      <p:sp>
        <p:nvSpPr>
          <p:cNvPr id="9" name="Shape 7"/>
          <p:cNvSpPr/>
          <p:nvPr/>
        </p:nvSpPr>
        <p:spPr>
          <a:xfrm>
            <a:off x="783908" y="2680930"/>
            <a:ext cx="5548908" cy="615196"/>
          </a:xfrm>
          <a:prstGeom prst="roundRect">
            <a:avLst>
              <a:gd name="adj" fmla="val 4839"/>
            </a:avLst>
          </a:prstGeom>
          <a:solidFill>
            <a:srgbClr val="EDF2ED"/>
          </a:solidFill>
          <a:ln/>
        </p:spPr>
      </p:sp>
      <p:sp>
        <p:nvSpPr>
          <p:cNvPr id="10" name="Text 8"/>
          <p:cNvSpPr/>
          <p:nvPr/>
        </p:nvSpPr>
        <p:spPr>
          <a:xfrm>
            <a:off x="982266" y="2829758"/>
            <a:ext cx="51521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helm upgrade myapp ./myapp --set replicaCount=4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3519368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Updates an existing release with new values or chart version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515582" y="3481745"/>
            <a:ext cx="595313" cy="22860"/>
          </a:xfrm>
          <a:prstGeom prst="roundRect">
            <a:avLst>
              <a:gd name="adj" fmla="val 781396"/>
            </a:avLst>
          </a:prstGeom>
          <a:solidFill>
            <a:srgbClr val="CED9CE"/>
          </a:solidFill>
          <a:ln/>
        </p:spPr>
      </p:sp>
      <p:sp>
        <p:nvSpPr>
          <p:cNvPr id="13" name="Shape 11"/>
          <p:cNvSpPr/>
          <p:nvPr/>
        </p:nvSpPr>
        <p:spPr>
          <a:xfrm>
            <a:off x="7091958" y="3269933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14" name="Text 12"/>
          <p:cNvSpPr/>
          <p:nvPr/>
        </p:nvSpPr>
        <p:spPr>
          <a:xfrm>
            <a:off x="7166372" y="330714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8307467" y="3338155"/>
            <a:ext cx="252781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View release history</a:t>
            </a:r>
            <a:endParaRPr lang="en-US" sz="1950" dirty="0"/>
          </a:p>
        </p:txBody>
      </p:sp>
      <p:sp>
        <p:nvSpPr>
          <p:cNvPr id="16" name="Shape 14"/>
          <p:cNvSpPr/>
          <p:nvPr/>
        </p:nvSpPr>
        <p:spPr>
          <a:xfrm>
            <a:off x="8307467" y="3871555"/>
            <a:ext cx="5529143" cy="615196"/>
          </a:xfrm>
          <a:prstGeom prst="roundRect">
            <a:avLst>
              <a:gd name="adj" fmla="val 29036"/>
            </a:avLst>
          </a:prstGeom>
          <a:solidFill>
            <a:srgbClr val="EDF2ED"/>
          </a:solidFill>
          <a:ln/>
        </p:spPr>
      </p:sp>
      <p:sp>
        <p:nvSpPr>
          <p:cNvPr id="17" name="Shape 15"/>
          <p:cNvSpPr/>
          <p:nvPr/>
        </p:nvSpPr>
        <p:spPr>
          <a:xfrm>
            <a:off x="8297585" y="3871555"/>
            <a:ext cx="5548908" cy="615196"/>
          </a:xfrm>
          <a:prstGeom prst="roundRect">
            <a:avLst>
              <a:gd name="adj" fmla="val 4839"/>
            </a:avLst>
          </a:prstGeom>
          <a:solidFill>
            <a:srgbClr val="EDF2ED"/>
          </a:solidFill>
          <a:ln/>
        </p:spPr>
      </p:sp>
      <p:sp>
        <p:nvSpPr>
          <p:cNvPr id="18" name="Text 16"/>
          <p:cNvSpPr/>
          <p:nvPr/>
        </p:nvSpPr>
        <p:spPr>
          <a:xfrm>
            <a:off x="8495943" y="4020383"/>
            <a:ext cx="51521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helm history myapp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8307467" y="4709993"/>
            <a:ext cx="552914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Shows all revisions of a release for tracking changes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6519505" y="4763095"/>
            <a:ext cx="595313" cy="22860"/>
          </a:xfrm>
          <a:prstGeom prst="roundRect">
            <a:avLst>
              <a:gd name="adj" fmla="val 781396"/>
            </a:avLst>
          </a:prstGeom>
          <a:solidFill>
            <a:srgbClr val="CED9CE"/>
          </a:solidFill>
          <a:ln/>
        </p:spPr>
      </p:sp>
      <p:sp>
        <p:nvSpPr>
          <p:cNvPr id="21" name="Shape 19"/>
          <p:cNvSpPr/>
          <p:nvPr/>
        </p:nvSpPr>
        <p:spPr>
          <a:xfrm>
            <a:off x="7091958" y="4551283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22" name="Text 20"/>
          <p:cNvSpPr/>
          <p:nvPr/>
        </p:nvSpPr>
        <p:spPr>
          <a:xfrm>
            <a:off x="7166372" y="458849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300" dirty="0"/>
          </a:p>
        </p:txBody>
      </p:sp>
      <p:sp>
        <p:nvSpPr>
          <p:cNvPr id="23" name="Text 21"/>
          <p:cNvSpPr/>
          <p:nvPr/>
        </p:nvSpPr>
        <p:spPr>
          <a:xfrm>
            <a:off x="2746296" y="4619506"/>
            <a:ext cx="357663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Rollback to previous version</a:t>
            </a:r>
            <a:endParaRPr lang="en-US" sz="1950" dirty="0"/>
          </a:p>
        </p:txBody>
      </p:sp>
      <p:sp>
        <p:nvSpPr>
          <p:cNvPr id="24" name="Shape 22"/>
          <p:cNvSpPr/>
          <p:nvPr/>
        </p:nvSpPr>
        <p:spPr>
          <a:xfrm>
            <a:off x="793790" y="5152906"/>
            <a:ext cx="5529143" cy="615196"/>
          </a:xfrm>
          <a:prstGeom prst="roundRect">
            <a:avLst>
              <a:gd name="adj" fmla="val 29036"/>
            </a:avLst>
          </a:prstGeom>
          <a:solidFill>
            <a:srgbClr val="EDF2ED"/>
          </a:solidFill>
          <a:ln/>
        </p:spPr>
      </p:sp>
      <p:sp>
        <p:nvSpPr>
          <p:cNvPr id="25" name="Shape 23"/>
          <p:cNvSpPr/>
          <p:nvPr/>
        </p:nvSpPr>
        <p:spPr>
          <a:xfrm>
            <a:off x="783908" y="5152906"/>
            <a:ext cx="5548908" cy="615196"/>
          </a:xfrm>
          <a:prstGeom prst="roundRect">
            <a:avLst>
              <a:gd name="adj" fmla="val 4839"/>
            </a:avLst>
          </a:prstGeom>
          <a:solidFill>
            <a:srgbClr val="EDF2ED"/>
          </a:solidFill>
          <a:ln/>
        </p:spPr>
      </p:sp>
      <p:sp>
        <p:nvSpPr>
          <p:cNvPr id="26" name="Text 24"/>
          <p:cNvSpPr/>
          <p:nvPr/>
        </p:nvSpPr>
        <p:spPr>
          <a:xfrm>
            <a:off x="982266" y="5301734"/>
            <a:ext cx="51521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helm rollback myapp 1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93790" y="5991344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Reverts to a specific revision number (in this case, revision 1)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793790" y="684966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Helm's version control capabilities make it easy to manage application lifecycle and recover from problematic deployments.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6222"/>
            <a:ext cx="602384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Debugging Helm Charts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322314"/>
            <a:ext cx="3536156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Preview rendered templates</a:t>
            </a:r>
            <a:endParaRPr lang="en-US" sz="1950" dirty="0"/>
          </a:p>
        </p:txBody>
      </p:sp>
      <p:sp>
        <p:nvSpPr>
          <p:cNvPr id="5" name="Shape 2"/>
          <p:cNvSpPr/>
          <p:nvPr/>
        </p:nvSpPr>
        <p:spPr>
          <a:xfrm>
            <a:off x="793790" y="3165872"/>
            <a:ext cx="3536156" cy="615196"/>
          </a:xfrm>
          <a:prstGeom prst="roundRect">
            <a:avLst>
              <a:gd name="adj" fmla="val 29036"/>
            </a:avLst>
          </a:prstGeom>
          <a:solidFill>
            <a:srgbClr val="EDF2ED"/>
          </a:solidFill>
          <a:ln/>
        </p:spPr>
      </p:sp>
      <p:sp>
        <p:nvSpPr>
          <p:cNvPr id="6" name="Shape 3"/>
          <p:cNvSpPr/>
          <p:nvPr/>
        </p:nvSpPr>
        <p:spPr>
          <a:xfrm>
            <a:off x="783908" y="3165872"/>
            <a:ext cx="3555921" cy="615196"/>
          </a:xfrm>
          <a:prstGeom prst="roundRect">
            <a:avLst>
              <a:gd name="adj" fmla="val 4839"/>
            </a:avLst>
          </a:prstGeom>
          <a:solidFill>
            <a:srgbClr val="EDF2ED"/>
          </a:solidFill>
          <a:ln/>
        </p:spPr>
      </p:sp>
      <p:sp>
        <p:nvSpPr>
          <p:cNvPr id="7" name="Text 4"/>
          <p:cNvSpPr/>
          <p:nvPr/>
        </p:nvSpPr>
        <p:spPr>
          <a:xfrm>
            <a:off x="982266" y="3314700"/>
            <a:ext cx="31592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helm template ./myapp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4004310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Shows the YAML that would be applied without actually installing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48377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Inspect a release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793790" y="5371148"/>
            <a:ext cx="3536156" cy="615196"/>
          </a:xfrm>
          <a:prstGeom prst="roundRect">
            <a:avLst>
              <a:gd name="adj" fmla="val 29036"/>
            </a:avLst>
          </a:prstGeom>
          <a:solidFill>
            <a:srgbClr val="EDF2ED"/>
          </a:solidFill>
          <a:ln/>
        </p:spPr>
      </p:sp>
      <p:sp>
        <p:nvSpPr>
          <p:cNvPr id="11" name="Shape 8"/>
          <p:cNvSpPr/>
          <p:nvPr/>
        </p:nvSpPr>
        <p:spPr>
          <a:xfrm>
            <a:off x="783908" y="5371148"/>
            <a:ext cx="3555921" cy="615196"/>
          </a:xfrm>
          <a:prstGeom prst="roundRect">
            <a:avLst>
              <a:gd name="adj" fmla="val 4839"/>
            </a:avLst>
          </a:prstGeom>
          <a:solidFill>
            <a:srgbClr val="EDF2ED"/>
          </a:solidFill>
          <a:ln/>
        </p:spPr>
      </p:sp>
      <p:sp>
        <p:nvSpPr>
          <p:cNvPr id="12" name="Text 9"/>
          <p:cNvSpPr/>
          <p:nvPr/>
        </p:nvSpPr>
        <p:spPr>
          <a:xfrm>
            <a:off x="982266" y="5519976"/>
            <a:ext cx="31592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helm get all myapp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93790" y="6209586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Displays all information about a release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4821674" y="232231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Uninstall a release</a:t>
            </a:r>
            <a:endParaRPr lang="en-US" sz="1950" dirty="0"/>
          </a:p>
        </p:txBody>
      </p:sp>
      <p:sp>
        <p:nvSpPr>
          <p:cNvPr id="15" name="Shape 12"/>
          <p:cNvSpPr/>
          <p:nvPr/>
        </p:nvSpPr>
        <p:spPr>
          <a:xfrm>
            <a:off x="4821674" y="2855714"/>
            <a:ext cx="3536156" cy="615196"/>
          </a:xfrm>
          <a:prstGeom prst="roundRect">
            <a:avLst>
              <a:gd name="adj" fmla="val 29036"/>
            </a:avLst>
          </a:prstGeom>
          <a:solidFill>
            <a:srgbClr val="EDF2ED"/>
          </a:solidFill>
          <a:ln/>
        </p:spPr>
      </p:sp>
      <p:sp>
        <p:nvSpPr>
          <p:cNvPr id="16" name="Shape 13"/>
          <p:cNvSpPr/>
          <p:nvPr/>
        </p:nvSpPr>
        <p:spPr>
          <a:xfrm>
            <a:off x="4811792" y="2855714"/>
            <a:ext cx="3555921" cy="615196"/>
          </a:xfrm>
          <a:prstGeom prst="roundRect">
            <a:avLst>
              <a:gd name="adj" fmla="val 4839"/>
            </a:avLst>
          </a:prstGeom>
          <a:solidFill>
            <a:srgbClr val="EDF2ED"/>
          </a:solidFill>
          <a:ln/>
        </p:spPr>
      </p:sp>
      <p:sp>
        <p:nvSpPr>
          <p:cNvPr id="17" name="Text 14"/>
          <p:cNvSpPr/>
          <p:nvPr/>
        </p:nvSpPr>
        <p:spPr>
          <a:xfrm>
            <a:off x="5010150" y="3004542"/>
            <a:ext cx="31592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helm uninstall myapp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4821674" y="3694152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Removes a release from the cluster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4821674" y="421005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Practice Lab Task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4821674" y="4718566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 a chart named demoapp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4821674" y="5105519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 with 2 replicas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4821674" y="5492472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Upgrade to 4 replicas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4821674" y="5879425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Rollback to previous version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79239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Helm Hooks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494592"/>
            <a:ext cx="130428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Hooks allow you to intervene at specific points in a release's lifecycle: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93790" y="1981200"/>
            <a:ext cx="13042821" cy="3696891"/>
          </a:xfrm>
          <a:prstGeom prst="roundRect">
            <a:avLst>
              <a:gd name="adj" fmla="val 4349"/>
            </a:avLst>
          </a:prstGeom>
          <a:solidFill>
            <a:srgbClr val="EDF2ED"/>
          </a:solidFill>
          <a:ln/>
        </p:spPr>
      </p:sp>
      <p:sp>
        <p:nvSpPr>
          <p:cNvPr id="5" name="Shape 3"/>
          <p:cNvSpPr/>
          <p:nvPr/>
        </p:nvSpPr>
        <p:spPr>
          <a:xfrm>
            <a:off x="784860" y="1981200"/>
            <a:ext cx="13060680" cy="3696891"/>
          </a:xfrm>
          <a:prstGeom prst="roundRect">
            <a:avLst>
              <a:gd name="adj" fmla="val 725"/>
            </a:avLst>
          </a:prstGeom>
          <a:solidFill>
            <a:srgbClr val="EDF2ED"/>
          </a:solidFill>
          <a:ln/>
        </p:spPr>
      </p:sp>
      <p:sp>
        <p:nvSpPr>
          <p:cNvPr id="6" name="Text 4"/>
          <p:cNvSpPr/>
          <p:nvPr/>
        </p:nvSpPr>
        <p:spPr>
          <a:xfrm>
            <a:off x="963454" y="2115145"/>
            <a:ext cx="12703493" cy="342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apiVersion: batch/v1kind: Jobmetadata:  name: "{{ .Release.Name }}-db-init"  annotations:    "helm.sh/hook": pre-installspec:  template:    spec:      containers:      - name: db-init        image: postgres:15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793790" y="5878949"/>
            <a:ext cx="6432113" cy="1771293"/>
          </a:xfrm>
          <a:prstGeom prst="roundRect">
            <a:avLst>
              <a:gd name="adj" fmla="val 9076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93790" y="5878949"/>
            <a:ext cx="91440" cy="1771293"/>
          </a:xfrm>
          <a:prstGeom prst="roundRect">
            <a:avLst>
              <a:gd name="adj" fmla="val 175814"/>
            </a:avLst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1086683" y="6080403"/>
            <a:ext cx="2418755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Common Hook Types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86683" y="6466522"/>
            <a:ext cx="593776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pre-install: Run before the release is installed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1086683" y="6814780"/>
            <a:ext cx="593776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post-install: Run after the release is installed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1086683" y="7163038"/>
            <a:ext cx="593776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pre-delete: Run before a release is deleted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7404497" y="5878949"/>
            <a:ext cx="6432113" cy="1771293"/>
          </a:xfrm>
          <a:prstGeom prst="roundRect">
            <a:avLst>
              <a:gd name="adj" fmla="val 9076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404497" y="5878949"/>
            <a:ext cx="91440" cy="1771293"/>
          </a:xfrm>
          <a:prstGeom prst="roundRect">
            <a:avLst>
              <a:gd name="adj" fmla="val 175814"/>
            </a:avLst>
          </a:prstGeom>
          <a:solidFill>
            <a:srgbClr val="438951"/>
          </a:solidFill>
          <a:ln/>
        </p:spPr>
      </p:sp>
      <p:sp>
        <p:nvSpPr>
          <p:cNvPr id="15" name="Text 13"/>
          <p:cNvSpPr/>
          <p:nvPr/>
        </p:nvSpPr>
        <p:spPr>
          <a:xfrm>
            <a:off x="7697391" y="6080403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 Cases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697391" y="6466522"/>
            <a:ext cx="593776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Database migrations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7697391" y="6814780"/>
            <a:ext cx="593776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Secret setup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7697391" y="7163038"/>
            <a:ext cx="593776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Resource cleanup</a:t>
            </a:r>
            <a:endParaRPr lang="en-US"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563" y="345519"/>
            <a:ext cx="3209092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Chart Dependencies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502563" y="1039416"/>
            <a:ext cx="6659404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Charts can depend on other charts, creating a modular architecture:</a:t>
            </a:r>
            <a:endParaRPr lang="en-US" sz="950" dirty="0"/>
          </a:p>
        </p:txBody>
      </p:sp>
      <p:sp>
        <p:nvSpPr>
          <p:cNvPr id="4" name="Shape 2"/>
          <p:cNvSpPr/>
          <p:nvPr/>
        </p:nvSpPr>
        <p:spPr>
          <a:xfrm>
            <a:off x="502563" y="1381720"/>
            <a:ext cx="6659404" cy="992267"/>
          </a:xfrm>
          <a:prstGeom prst="roundRect">
            <a:avLst>
              <a:gd name="adj" fmla="val 11397"/>
            </a:avLst>
          </a:prstGeom>
          <a:solidFill>
            <a:srgbClr val="EDF2ED"/>
          </a:solidFill>
          <a:ln/>
        </p:spPr>
      </p:sp>
      <p:sp>
        <p:nvSpPr>
          <p:cNvPr id="5" name="Shape 3"/>
          <p:cNvSpPr/>
          <p:nvPr/>
        </p:nvSpPr>
        <p:spPr>
          <a:xfrm>
            <a:off x="496372" y="1381720"/>
            <a:ext cx="6671786" cy="992267"/>
          </a:xfrm>
          <a:prstGeom prst="roundRect">
            <a:avLst>
              <a:gd name="adj" fmla="val 1899"/>
            </a:avLst>
          </a:prstGeom>
          <a:solidFill>
            <a:srgbClr val="EDF2ED"/>
          </a:solidFill>
          <a:ln/>
        </p:spPr>
      </p:sp>
      <p:sp>
        <p:nvSpPr>
          <p:cNvPr id="6" name="Text 4"/>
          <p:cNvSpPr/>
          <p:nvPr/>
        </p:nvSpPr>
        <p:spPr>
          <a:xfrm>
            <a:off x="621983" y="1475899"/>
            <a:ext cx="6420564" cy="803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dependencies:- name: redis  version: "16.13.2"  repository: "https://charts.bitnami.com/bitnami"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502563" y="2515314"/>
            <a:ext cx="6659404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Define dependencies in </a:t>
            </a:r>
            <a:r>
              <a:rPr lang="en-US" sz="9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Chart.yaml</a:t>
            </a: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and store sub-charts inside the </a:t>
            </a:r>
            <a:r>
              <a:rPr lang="en-US" sz="9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charts/</a:t>
            </a:r>
            <a:r>
              <a:rPr lang="en-US" sz="9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directory.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7476053" y="1052036"/>
            <a:ext cx="1937980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Managing Dependencies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7476053" y="1389578"/>
            <a:ext cx="6659404" cy="1193244"/>
          </a:xfrm>
          <a:prstGeom prst="roundRect">
            <a:avLst>
              <a:gd name="adj" fmla="val 9477"/>
            </a:avLst>
          </a:prstGeom>
          <a:solidFill>
            <a:srgbClr val="EDF2ED"/>
          </a:solidFill>
          <a:ln/>
        </p:spPr>
      </p:sp>
      <p:sp>
        <p:nvSpPr>
          <p:cNvPr id="10" name="Shape 8"/>
          <p:cNvSpPr/>
          <p:nvPr/>
        </p:nvSpPr>
        <p:spPr>
          <a:xfrm>
            <a:off x="7469862" y="1389578"/>
            <a:ext cx="6671786" cy="1193244"/>
          </a:xfrm>
          <a:prstGeom prst="roundRect">
            <a:avLst>
              <a:gd name="adj" fmla="val 1580"/>
            </a:avLst>
          </a:prstGeom>
          <a:solidFill>
            <a:srgbClr val="EDF2ED"/>
          </a:solidFill>
          <a:ln/>
        </p:spPr>
      </p:sp>
      <p:sp>
        <p:nvSpPr>
          <p:cNvPr id="11" name="Text 9"/>
          <p:cNvSpPr/>
          <p:nvPr/>
        </p:nvSpPr>
        <p:spPr>
          <a:xfrm>
            <a:off x="7595473" y="1483757"/>
            <a:ext cx="6420564" cy="1004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Update dependencieshelm dependency update ./myapp# Build dependencieshelm dependency build ./myapp</a:t>
            </a:r>
            <a:endParaRPr lang="en-US" sz="9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053" y="2724150"/>
            <a:ext cx="6659404" cy="66594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534829"/>
            <a:ext cx="5199459" cy="547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Conditionals and Loops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777954" y="1519476"/>
            <a:ext cx="2188250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Conditionals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7954" y="1989892"/>
            <a:ext cx="6323767" cy="1942624"/>
          </a:xfrm>
          <a:prstGeom prst="roundRect">
            <a:avLst>
              <a:gd name="adj" fmla="val 8110"/>
            </a:avLst>
          </a:prstGeom>
          <a:solidFill>
            <a:srgbClr val="EDF2ED"/>
          </a:solidFill>
          <a:ln/>
        </p:spPr>
      </p:sp>
      <p:sp>
        <p:nvSpPr>
          <p:cNvPr id="5" name="Shape 3"/>
          <p:cNvSpPr/>
          <p:nvPr/>
        </p:nvSpPr>
        <p:spPr>
          <a:xfrm>
            <a:off x="769263" y="1989892"/>
            <a:ext cx="6341150" cy="1942624"/>
          </a:xfrm>
          <a:prstGeom prst="roundRect">
            <a:avLst>
              <a:gd name="adj" fmla="val 1352"/>
            </a:avLst>
          </a:prstGeom>
          <a:solidFill>
            <a:srgbClr val="EDF2ED"/>
          </a:solidFill>
          <a:ln/>
        </p:spPr>
      </p:sp>
      <p:sp>
        <p:nvSpPr>
          <p:cNvPr id="6" name="Text 4"/>
          <p:cNvSpPr/>
          <p:nvPr/>
        </p:nvSpPr>
        <p:spPr>
          <a:xfrm>
            <a:off x="944285" y="2121098"/>
            <a:ext cx="5991106" cy="1680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{{- if .Values.service.enabled }}apiVersion: v1kind: Servicemetadata:  name: {{ .Release.Name }}-service{{- end }}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777954" y="4129445"/>
            <a:ext cx="632376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Only include resources when certain conditions are met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7536299" y="1519476"/>
            <a:ext cx="2188250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Loops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6299" y="1989892"/>
            <a:ext cx="6323767" cy="1382554"/>
          </a:xfrm>
          <a:prstGeom prst="roundRect">
            <a:avLst>
              <a:gd name="adj" fmla="val 11396"/>
            </a:avLst>
          </a:prstGeom>
          <a:solidFill>
            <a:srgbClr val="EDF2ED"/>
          </a:solidFill>
          <a:ln/>
        </p:spPr>
      </p:sp>
      <p:sp>
        <p:nvSpPr>
          <p:cNvPr id="10" name="Shape 8"/>
          <p:cNvSpPr/>
          <p:nvPr/>
        </p:nvSpPr>
        <p:spPr>
          <a:xfrm>
            <a:off x="7527608" y="1989892"/>
            <a:ext cx="6341150" cy="1382554"/>
          </a:xfrm>
          <a:prstGeom prst="roundRect">
            <a:avLst>
              <a:gd name="adj" fmla="val 1899"/>
            </a:avLst>
          </a:prstGeom>
          <a:solidFill>
            <a:srgbClr val="EDF2ED"/>
          </a:solidFill>
          <a:ln/>
        </p:spPr>
      </p:sp>
      <p:sp>
        <p:nvSpPr>
          <p:cNvPr id="11" name="Text 9"/>
          <p:cNvSpPr/>
          <p:nvPr/>
        </p:nvSpPr>
        <p:spPr>
          <a:xfrm>
            <a:off x="7702629" y="2121098"/>
            <a:ext cx="5991106" cy="1120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{{- range $name, $port := .Values.service.ports }}- name: {{ $name }}  port: {{ $port }}{{- end }}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7536299" y="3569375"/>
            <a:ext cx="6323767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Iterate over collections to generate repeated blocks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777954" y="4763929"/>
            <a:ext cx="13074491" cy="2931557"/>
          </a:xfrm>
          <a:prstGeom prst="roundRect">
            <a:avLst>
              <a:gd name="adj" fmla="val 5374"/>
            </a:avLst>
          </a:prstGeom>
          <a:solidFill>
            <a:srgbClr val="D9D9D9"/>
          </a:solidFill>
          <a:ln/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976" y="5012293"/>
            <a:ext cx="218718" cy="175022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346716" y="4982647"/>
            <a:ext cx="1233070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Which Helm feature is best for running a database initialization job before installing a chart?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1346716" y="5420201"/>
            <a:ext cx="1233070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A) Conditionals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1346716" y="5857756"/>
            <a:ext cx="1233070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B) Loops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1346716" y="6295311"/>
            <a:ext cx="1233070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C) Hooks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1346716" y="6732865"/>
            <a:ext cx="1233070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D) Dependencies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1346716" y="7170420"/>
            <a:ext cx="12330708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Answer: C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413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Agenda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641044"/>
            <a:ext cx="6422231" cy="1189196"/>
          </a:xfrm>
          <a:prstGeom prst="roundRect">
            <a:avLst>
              <a:gd name="adj" fmla="val 1502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641044"/>
            <a:ext cx="91440" cy="1189196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1106448" y="2862263"/>
            <a:ext cx="268438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 to Helm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06448" y="3291483"/>
            <a:ext cx="58883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Understanding the Kubernetes package manager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2641044"/>
            <a:ext cx="6422231" cy="1189196"/>
          </a:xfrm>
          <a:prstGeom prst="roundRect">
            <a:avLst>
              <a:gd name="adj" fmla="val 1502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414379" y="2641044"/>
            <a:ext cx="91440" cy="1189196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7727037" y="286226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Helm Architecture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727037" y="3291483"/>
            <a:ext cx="58883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Components and how they work together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4028599"/>
            <a:ext cx="6422231" cy="1189196"/>
          </a:xfrm>
          <a:prstGeom prst="roundRect">
            <a:avLst>
              <a:gd name="adj" fmla="val 1502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93790" y="4028599"/>
            <a:ext cx="91440" cy="1189196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1106448" y="4249817"/>
            <a:ext cx="274403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Helm Chart Structure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106448" y="4679037"/>
            <a:ext cx="58883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Anatomy of charts and templates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414379" y="4028599"/>
            <a:ext cx="6422231" cy="1189196"/>
          </a:xfrm>
          <a:prstGeom prst="roundRect">
            <a:avLst>
              <a:gd name="adj" fmla="val 1502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14379" y="4028599"/>
            <a:ext cx="91440" cy="1189196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7727037" y="4249817"/>
            <a:ext cx="351198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Hands-on with Helm Charts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727037" y="4679037"/>
            <a:ext cx="58883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Practical commands and implementations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93790" y="5416153"/>
            <a:ext cx="6422231" cy="1189196"/>
          </a:xfrm>
          <a:prstGeom prst="roundRect">
            <a:avLst>
              <a:gd name="adj" fmla="val 1502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93790" y="5416153"/>
            <a:ext cx="91440" cy="1189196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21" name="Text 19"/>
          <p:cNvSpPr/>
          <p:nvPr/>
        </p:nvSpPr>
        <p:spPr>
          <a:xfrm>
            <a:off x="1106448" y="5637371"/>
            <a:ext cx="312943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Advanced Helm Features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1106448" y="6066592"/>
            <a:ext cx="58883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Hooks, dependencies, and conditionals</a:t>
            </a:r>
            <a:endParaRPr lang="en-US" sz="1550" dirty="0"/>
          </a:p>
        </p:txBody>
      </p:sp>
      <p:sp>
        <p:nvSpPr>
          <p:cNvPr id="23" name="Shape 21"/>
          <p:cNvSpPr/>
          <p:nvPr/>
        </p:nvSpPr>
        <p:spPr>
          <a:xfrm>
            <a:off x="7414379" y="5416153"/>
            <a:ext cx="6422231" cy="1189196"/>
          </a:xfrm>
          <a:prstGeom prst="roundRect">
            <a:avLst>
              <a:gd name="adj" fmla="val 15021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414379" y="5416153"/>
            <a:ext cx="91440" cy="1189196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25" name="Text 23"/>
          <p:cNvSpPr/>
          <p:nvPr/>
        </p:nvSpPr>
        <p:spPr>
          <a:xfrm>
            <a:off x="7727037" y="5637371"/>
            <a:ext cx="332101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Best Practices &amp; Use Cases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727037" y="6066592"/>
            <a:ext cx="58883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Real-world applications and recommendations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087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4867"/>
            <a:ext cx="8129349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Best Practices &amp; Real-world Use Cases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3693557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Best Practices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4125635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Keep values.yaml clean and minimal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93790" y="4454485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CI/CD pipelines for Helm deployments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93790" y="4783336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helm lint for validation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93790" y="5112187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Version lock dependencies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528560" y="3693557"/>
            <a:ext cx="2281357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Real-world Use Cases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28560" y="4125635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 NGINX Ingress Controller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528560" y="4454485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 Prometheus + Grafana stack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528560" y="4783336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 custom microservices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93790" y="5694045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Takeaways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93790" y="6210538"/>
            <a:ext cx="6437114" cy="607100"/>
          </a:xfrm>
          <a:prstGeom prst="roundRect">
            <a:avLst>
              <a:gd name="adj" fmla="val 25010"/>
            </a:avLst>
          </a:prstGeom>
          <a:solidFill>
            <a:srgbClr val="E8F3E8"/>
          </a:solidFill>
          <a:ln/>
        </p:spPr>
      </p:sp>
      <p:sp>
        <p:nvSpPr>
          <p:cNvPr id="15" name="Text 12"/>
          <p:cNvSpPr/>
          <p:nvPr/>
        </p:nvSpPr>
        <p:spPr>
          <a:xfrm>
            <a:off x="962382" y="6379131"/>
            <a:ext cx="609992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Helm simplifies Kubernetes app management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7399496" y="6210538"/>
            <a:ext cx="6437114" cy="607100"/>
          </a:xfrm>
          <a:prstGeom prst="roundRect">
            <a:avLst>
              <a:gd name="adj" fmla="val 25010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7568089" y="6379131"/>
            <a:ext cx="609992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Charts = reusable, parameterized packages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793790" y="6986230"/>
            <a:ext cx="6437114" cy="607100"/>
          </a:xfrm>
          <a:prstGeom prst="roundRect">
            <a:avLst>
              <a:gd name="adj" fmla="val 25010"/>
            </a:avLst>
          </a:prstGeom>
          <a:solidFill>
            <a:srgbClr val="E8F3E8"/>
          </a:solidFill>
          <a:ln/>
        </p:spPr>
      </p:sp>
      <p:sp>
        <p:nvSpPr>
          <p:cNvPr id="19" name="Text 16"/>
          <p:cNvSpPr/>
          <p:nvPr/>
        </p:nvSpPr>
        <p:spPr>
          <a:xfrm>
            <a:off x="962382" y="7154823"/>
            <a:ext cx="609992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Releases = tracked versions of charts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7399496" y="6986230"/>
            <a:ext cx="6437114" cy="607100"/>
          </a:xfrm>
          <a:prstGeom prst="roundRect">
            <a:avLst>
              <a:gd name="adj" fmla="val 25010"/>
            </a:avLst>
          </a:prstGeom>
          <a:solidFill>
            <a:srgbClr val="E8F3E8"/>
          </a:solidFill>
          <a:ln/>
        </p:spPr>
      </p:sp>
      <p:sp>
        <p:nvSpPr>
          <p:cNvPr id="21" name="Text 18"/>
          <p:cNvSpPr/>
          <p:nvPr/>
        </p:nvSpPr>
        <p:spPr>
          <a:xfrm>
            <a:off x="7568089" y="7154823"/>
            <a:ext cx="6099929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Advanced features → hooks, dependencies, conditionals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028" y="416600"/>
            <a:ext cx="3788212" cy="473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Helm?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606028" y="1253728"/>
            <a:ext cx="6524387" cy="484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Managing Kubernetes applications involves multiple YAML files that can be difficult to track and maintain. Helm solves this by acting as a package manager for Kubernetes.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28" y="2259442"/>
            <a:ext cx="6524387" cy="52272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07605" y="1268849"/>
            <a:ext cx="1894046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Benefits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999928" y="1675924"/>
            <a:ext cx="6032063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Package, share, and reuse applications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999928" y="2441019"/>
            <a:ext cx="6032063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Version-controlled deployments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999928" y="3206115"/>
            <a:ext cx="6032063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Easy upgrades and rollbacks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173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Helm vs kubectl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0782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kubectl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11634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Applies static YAML files directly to the Kubernetes cluster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3657124"/>
            <a:ext cx="6279356" cy="843201"/>
          </a:xfrm>
          <a:prstGeom prst="roundRect">
            <a:avLst>
              <a:gd name="adj" fmla="val 21184"/>
            </a:avLst>
          </a:prstGeom>
          <a:solidFill>
            <a:srgbClr val="FFB3B4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3944779"/>
            <a:ext cx="248007" cy="19835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38513" y="3905012"/>
            <a:ext cx="5436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Manual, error-prone process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93790" y="4723567"/>
            <a:ext cx="6279356" cy="1250275"/>
          </a:xfrm>
          <a:prstGeom prst="roundRect">
            <a:avLst>
              <a:gd name="adj" fmla="val 14287"/>
            </a:avLst>
          </a:prstGeom>
          <a:solidFill>
            <a:srgbClr val="EDF2ED"/>
          </a:solidFill>
          <a:ln/>
        </p:spPr>
      </p:sp>
      <p:sp>
        <p:nvSpPr>
          <p:cNvPr id="9" name="Shape 6"/>
          <p:cNvSpPr/>
          <p:nvPr/>
        </p:nvSpPr>
        <p:spPr>
          <a:xfrm>
            <a:off x="783908" y="4723567"/>
            <a:ext cx="6299121" cy="1250275"/>
          </a:xfrm>
          <a:prstGeom prst="roundRect">
            <a:avLst>
              <a:gd name="adj" fmla="val 2381"/>
            </a:avLst>
          </a:prstGeom>
          <a:solidFill>
            <a:srgbClr val="EDF2ED"/>
          </a:solidFill>
          <a:ln/>
        </p:spPr>
      </p:sp>
      <p:sp>
        <p:nvSpPr>
          <p:cNvPr id="10" name="Text 7"/>
          <p:cNvSpPr/>
          <p:nvPr/>
        </p:nvSpPr>
        <p:spPr>
          <a:xfrm>
            <a:off x="982266" y="4872395"/>
            <a:ext cx="590240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kubectl apply -f </a:t>
            </a:r>
            <a:r>
              <a:rPr lang="en-US" sz="1550" dirty="0" err="1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deployment.yaml</a:t>
            </a:r>
            <a:endParaRPr lang="en-US" sz="1550" dirty="0">
              <a:solidFill>
                <a:srgbClr val="405449"/>
              </a:solidFill>
              <a:highlight>
                <a:srgbClr val="EDF2ED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kubectl</a:t>
            </a: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apply -f </a:t>
            </a:r>
            <a:r>
              <a:rPr lang="en-US" sz="1550" dirty="0" err="1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service.yaml</a:t>
            </a:r>
            <a:endParaRPr lang="en-US" sz="1550" dirty="0">
              <a:solidFill>
                <a:srgbClr val="405449"/>
              </a:solidFill>
              <a:highlight>
                <a:srgbClr val="EDF2ED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kubectl</a:t>
            </a: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apply -f ingress.yaml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564874" y="260782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Helm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564874" y="311634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Applies templates with configurable values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564874" y="3657124"/>
            <a:ext cx="6279356" cy="843201"/>
          </a:xfrm>
          <a:prstGeom prst="roundRect">
            <a:avLst>
              <a:gd name="adj" fmla="val 21184"/>
            </a:avLst>
          </a:prstGeom>
          <a:solidFill>
            <a:srgbClr val="B6FCB8"/>
          </a:solidFill>
          <a:ln/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232" y="3944779"/>
            <a:ext cx="248007" cy="19835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8209598" y="3905012"/>
            <a:ext cx="5436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Dynamic, configurable, repeatable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7564874" y="4723567"/>
            <a:ext cx="6279356" cy="615196"/>
          </a:xfrm>
          <a:prstGeom prst="roundRect">
            <a:avLst>
              <a:gd name="adj" fmla="val 29036"/>
            </a:avLst>
          </a:prstGeom>
          <a:solidFill>
            <a:srgbClr val="EDF2ED"/>
          </a:solidFill>
          <a:ln/>
        </p:spPr>
      </p:sp>
      <p:sp>
        <p:nvSpPr>
          <p:cNvPr id="17" name="Shape 13"/>
          <p:cNvSpPr/>
          <p:nvPr/>
        </p:nvSpPr>
        <p:spPr>
          <a:xfrm>
            <a:off x="7554992" y="4723567"/>
            <a:ext cx="6299121" cy="615196"/>
          </a:xfrm>
          <a:prstGeom prst="roundRect">
            <a:avLst>
              <a:gd name="adj" fmla="val 4839"/>
            </a:avLst>
          </a:prstGeom>
          <a:solidFill>
            <a:srgbClr val="EDF2ED"/>
          </a:solidFill>
          <a:ln/>
        </p:spPr>
      </p:sp>
      <p:sp>
        <p:nvSpPr>
          <p:cNvPr id="18" name="Text 14"/>
          <p:cNvSpPr/>
          <p:nvPr/>
        </p:nvSpPr>
        <p:spPr>
          <a:xfrm>
            <a:off x="7753350" y="4872395"/>
            <a:ext cx="59024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helm install myapp ./myapp</a:t>
            </a:r>
            <a:endParaRPr lang="en-US" sz="1550" dirty="0"/>
          </a:p>
        </p:txBody>
      </p:sp>
      <p:sp>
        <p:nvSpPr>
          <p:cNvPr id="19" name="Text 15"/>
          <p:cNvSpPr/>
          <p:nvPr/>
        </p:nvSpPr>
        <p:spPr>
          <a:xfrm>
            <a:off x="793790" y="642032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Helm simplifies deployment by packaging multiple resources together with configurable parameters.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4484"/>
            <a:ext cx="7556421" cy="1116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Demo: Installing from a Repository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93790" y="2018705"/>
            <a:ext cx="7556421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Let's see how easy it is to install an application using Helm: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93790" y="2505313"/>
            <a:ext cx="7556421" cy="1125141"/>
          </a:xfrm>
          <a:prstGeom prst="roundRect">
            <a:avLst>
              <a:gd name="adj" fmla="val 14288"/>
            </a:avLst>
          </a:prstGeom>
          <a:solidFill>
            <a:srgbClr val="EDF2ED"/>
          </a:solidFill>
          <a:ln/>
        </p:spPr>
      </p:sp>
      <p:sp>
        <p:nvSpPr>
          <p:cNvPr id="6" name="Shape 3"/>
          <p:cNvSpPr/>
          <p:nvPr/>
        </p:nvSpPr>
        <p:spPr>
          <a:xfrm>
            <a:off x="784860" y="2505313"/>
            <a:ext cx="7574280" cy="1125141"/>
          </a:xfrm>
          <a:prstGeom prst="roundRect">
            <a:avLst>
              <a:gd name="adj" fmla="val 2381"/>
            </a:avLst>
          </a:prstGeom>
          <a:solidFill>
            <a:srgbClr val="EDF2ED"/>
          </a:solidFill>
          <a:ln/>
        </p:spPr>
      </p:sp>
      <p:sp>
        <p:nvSpPr>
          <p:cNvPr id="7" name="Text 4"/>
          <p:cNvSpPr/>
          <p:nvPr/>
        </p:nvSpPr>
        <p:spPr>
          <a:xfrm>
            <a:off x="963454" y="2639258"/>
            <a:ext cx="7217093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helm repo add bitnami </a:t>
            </a:r>
            <a:r>
              <a:rPr lang="en-US" sz="14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  <a:hlinkClick r:id="rId4"/>
              </a:rPr>
              <a:t>https://charts.bitnami.com/bitnami</a:t>
            </a:r>
            <a:endParaRPr lang="en-US" sz="1400" dirty="0">
              <a:solidFill>
                <a:srgbClr val="405449"/>
              </a:solidFill>
              <a:highlight>
                <a:srgbClr val="EDF2ED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helm search repo nginx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helm install my-nginx bitnami/nginx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93790" y="3831312"/>
            <a:ext cx="7556421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With just three commands, we've added a repository, searched for a chart, and deployed an application!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93790" y="4603671"/>
            <a:ext cx="7556421" cy="2991445"/>
          </a:xfrm>
          <a:prstGeom prst="roundRect">
            <a:avLst>
              <a:gd name="adj" fmla="val 5374"/>
            </a:avLst>
          </a:prstGeom>
          <a:solidFill>
            <a:srgbClr val="D9D9D9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383" y="4861084"/>
            <a:ext cx="223242" cy="17859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374219" y="4826913"/>
            <a:ext cx="6797397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Which of the following is NOT a benefit of Helm?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1374219" y="5273397"/>
            <a:ext cx="6797397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A) Simplifies app deployment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1374219" y="5719882"/>
            <a:ext cx="6797397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B) Automates chart upgrades and rollbacks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1374219" y="6166366"/>
            <a:ext cx="6797397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C) Provides built-in monitoring for pods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1374219" y="6612850"/>
            <a:ext cx="6797397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D) Reuses configuration templates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1374219" y="7059335"/>
            <a:ext cx="6797397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Answer: C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948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Helm Components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16398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3605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Helm CLI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3789759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command-line interface that interacts with Kubernetes API and manages charts and releases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9144" y="2616398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9144" y="33605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Charts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439144" y="3789759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Packages of pre-configured Kubernetes resources, like a bundle of YAML files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21674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5658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Repository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793790" y="5995035"/>
            <a:ext cx="639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Storage location for charts, similar to Docker Hub for container images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9144" y="4821674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9144" y="55658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Release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439144" y="5995035"/>
            <a:ext cx="639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 instance of a chart running in a Kubernetes cluster with specific configuration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563047"/>
            <a:ext cx="4780359" cy="597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Helm Architecture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93" y="1542931"/>
            <a:ext cx="12992695" cy="56027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93092" y="6083169"/>
            <a:ext cx="2947591" cy="368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Kubernetes API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693092" y="4786229"/>
            <a:ext cx="2947591" cy="368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Helm Engine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693092" y="3502389"/>
            <a:ext cx="2947591" cy="368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Helm Repo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693092" y="2205449"/>
            <a:ext cx="2947591" cy="368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CLI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64858" y="7360682"/>
            <a:ext cx="13100685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Helm simplifies the deployment process by handling the complexity of managing multiple Kubernetes resources through a single interface.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862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Release Lifecycle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15540"/>
            <a:ext cx="6521410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340768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helm install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3836908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Creates a new release from a chart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15540"/>
            <a:ext cx="6521410" cy="7937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3558" y="340768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helm upgrade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513558" y="3836908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Updates an existing release with new values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52806"/>
            <a:ext cx="6521410" cy="793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2148" y="53449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helm rollback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92148" y="5774174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Restores a previous release version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52806"/>
            <a:ext cx="6521410" cy="7937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13558" y="534495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helm uninstall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513558" y="5774174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Removes a release from the cluster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793790" y="651331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Helm tracks each deployment as a release, making it easy to manage the entire lifecycle of your applications.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4483" y="429339"/>
            <a:ext cx="4318159" cy="487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Helm Chart Structure</a:t>
            </a:r>
            <a:endParaRPr lang="en-US" sz="3050" dirty="0"/>
          </a:p>
        </p:txBody>
      </p:sp>
      <p:sp>
        <p:nvSpPr>
          <p:cNvPr id="3" name="Shape 1"/>
          <p:cNvSpPr/>
          <p:nvPr/>
        </p:nvSpPr>
        <p:spPr>
          <a:xfrm>
            <a:off x="624483" y="1326833"/>
            <a:ext cx="6500336" cy="1732121"/>
          </a:xfrm>
          <a:prstGeom prst="roundRect">
            <a:avLst>
              <a:gd name="adj" fmla="val 8112"/>
            </a:avLst>
          </a:prstGeom>
          <a:solidFill>
            <a:srgbClr val="EDF2ED"/>
          </a:solidFill>
          <a:ln/>
        </p:spPr>
      </p:sp>
      <p:sp>
        <p:nvSpPr>
          <p:cNvPr id="4" name="Shape 2"/>
          <p:cNvSpPr/>
          <p:nvPr/>
        </p:nvSpPr>
        <p:spPr>
          <a:xfrm>
            <a:off x="616744" y="1326833"/>
            <a:ext cx="6515814" cy="1732121"/>
          </a:xfrm>
          <a:prstGeom prst="roundRect">
            <a:avLst>
              <a:gd name="adj" fmla="val 1352"/>
            </a:avLst>
          </a:prstGeom>
          <a:solidFill>
            <a:srgbClr val="EDF2ED"/>
          </a:solidFill>
          <a:ln/>
        </p:spPr>
      </p:sp>
      <p:sp>
        <p:nvSpPr>
          <p:cNvPr id="5" name="Text 3"/>
          <p:cNvSpPr/>
          <p:nvPr/>
        </p:nvSpPr>
        <p:spPr>
          <a:xfrm>
            <a:off x="772835" y="1443871"/>
            <a:ext cx="6203633" cy="1498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mychart/  Chart.yaml     # Chart metadata 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600" dirty="0" err="1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values.yaml</a:t>
            </a:r>
            <a:r>
              <a:rPr lang="en-US" sz="16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# Default values 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templates/     # K8s manifest templates 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charts/        # Dependencies  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NOTES.txt      # Post-install notes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24483" y="3234571"/>
            <a:ext cx="6500336" cy="4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Helm chart is organized in a specific directory structure that contains all the necessary files to deploy an application.</a:t>
            </a:r>
            <a:endParaRPr lang="en-US" sz="14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201" y="1326833"/>
            <a:ext cx="6500336" cy="508472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13201" y="6819445"/>
            <a:ext cx="6500336" cy="49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Each component serves a specific purpose in the chart's functionality, from defining metadata to providing templates for Kubernetes resources.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1437</Words>
  <Application>Microsoft Office PowerPoint</Application>
  <PresentationFormat>Custom</PresentationFormat>
  <Paragraphs>246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Fraunces Extra Bold</vt:lpstr>
      <vt:lpstr>Fraunces Light</vt:lpstr>
      <vt:lpstr>Nobile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Vishwa M S</cp:lastModifiedBy>
  <cp:revision>2</cp:revision>
  <dcterms:created xsi:type="dcterms:W3CDTF">2025-09-03T17:09:55Z</dcterms:created>
  <dcterms:modified xsi:type="dcterms:W3CDTF">2025-09-04T03:20:39Z</dcterms:modified>
</cp:coreProperties>
</file>